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69" r:id="rId3"/>
    <p:sldId id="258" r:id="rId4"/>
    <p:sldId id="270" r:id="rId5"/>
    <p:sldId id="267" r:id="rId6"/>
    <p:sldId id="278" r:id="rId7"/>
    <p:sldId id="280" r:id="rId8"/>
    <p:sldId id="281" r:id="rId9"/>
    <p:sldId id="260" r:id="rId10"/>
    <p:sldId id="275" r:id="rId11"/>
    <p:sldId id="274" r:id="rId12"/>
    <p:sldId id="273" r:id="rId13"/>
    <p:sldId id="272" r:id="rId14"/>
    <p:sldId id="259" r:id="rId15"/>
    <p:sldId id="262" r:id="rId16"/>
    <p:sldId id="261" r:id="rId17"/>
    <p:sldId id="263" r:id="rId18"/>
    <p:sldId id="264" r:id="rId19"/>
    <p:sldId id="276" r:id="rId20"/>
    <p:sldId id="277" r:id="rId21"/>
    <p:sldId id="279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003399"/>
    <a:srgbClr val="800080"/>
    <a:srgbClr val="81ABFF"/>
    <a:srgbClr val="6699FF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 snapToGrid="0"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23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D162A-730E-49E4-93A4-B74394FB19CA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C2CF-A2D4-44DB-8B81-E43DEAB4F3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51ABF9-B507-478D-B48B-6A3B7CD189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E20CF-5013-4BF1-8F92-D72EA61C815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2D57-53AB-45C9-8BD1-C6BE140FE0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B51D9-84D8-4809-918C-6861A4F29B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ED0D1-50E1-4263-85FF-9C2FCEC69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36CA41-3DA8-4EAD-A555-AA603CE9BC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EB25-FBC5-44C0-986C-943C70550F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DB825-B4B1-4E41-995C-AFB3A5C514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3126B-066B-493B-A941-5B7AE049E0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5474D-AD73-496F-88C4-3CAE8F8527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6F3FA-4A34-4601-93E3-C0CBEF733C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0E8BE-A8B0-4DD8-9782-1E59E58BBE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21BCD-3EB1-41AF-83FC-0A1C8101C6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62F64-6D3D-43A2-951C-2F883A3996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F77AA2-9B01-42AD-821A-4050D327DE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k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2235200"/>
            <a:ext cx="7700963" cy="2260600"/>
          </a:xfrm>
        </p:spPr>
        <p:txBody>
          <a:bodyPr/>
          <a:lstStyle/>
          <a:p>
            <a:r>
              <a:rPr lang="en-US" sz="12000">
                <a:latin typeface="Times New Roman" pitchFamily="18" charset="0"/>
              </a:rPr>
              <a:t>Symbiosis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4625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Anemone &amp; Anemone Fish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63975" y="3359150"/>
            <a:ext cx="5133975" cy="3336925"/>
          </a:xfrm>
          <a:noFill/>
          <a:ln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949950" y="19002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mutualism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31775" y="1203325"/>
            <a:ext cx="4384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This fish lives its entire adult life among the tentacles of a bulb- tentacle sea anemone. Anemone fish do not get stung by the anemone as would most other fish so they get protection from predators. The fish  often d</a:t>
            </a:r>
            <a:r>
              <a:rPr lang="en-US"/>
              <a:t>rop</a:t>
            </a:r>
            <a:r>
              <a:rPr lang="en-US">
                <a:solidFill>
                  <a:schemeClr val="tx2"/>
                </a:solidFill>
              </a:rPr>
              <a:t> food scraps which the anem</a:t>
            </a:r>
            <a:r>
              <a:rPr lang="en-US"/>
              <a:t>ones </a:t>
            </a:r>
            <a:r>
              <a:rPr lang="en-US">
                <a:solidFill>
                  <a:schemeClr val="tx2"/>
                </a:solidFill>
              </a:rPr>
              <a:t>can eat.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20688" y="5427663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Boxer Crab &amp; Anemones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8288" y="1468438"/>
            <a:ext cx="34115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This Boxer Crab carries a pair of stinging anemones in its claws, which it uses to defend itself from predators. The anemones get to move around which increases their food supply</a:t>
            </a: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0625" y="2540000"/>
            <a:ext cx="5208588" cy="3708400"/>
          </a:xfrm>
          <a:noFill/>
          <a:ln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32463" y="18859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mutualism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20688" y="5427663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275263" y="1609725"/>
            <a:ext cx="355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The remora attaches itself to the shark and saves energy since it doesn’t have to swim, and it gets to snack on the sharks kills. The shark doesn’t get anything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800" y="2770188"/>
            <a:ext cx="5099050" cy="3800475"/>
          </a:xfrm>
          <a:noFill/>
          <a:ln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90513" y="377825"/>
            <a:ext cx="8520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Shark &amp; Remora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814513" y="1901825"/>
            <a:ext cx="252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commensalism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992688" y="52959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513" y="3384550"/>
            <a:ext cx="484346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5588" y="739775"/>
            <a:ext cx="39195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accent2"/>
              </a:solidFill>
              <a:latin typeface="Arial" charset="0"/>
            </a:endParaRPr>
          </a:p>
          <a:p>
            <a:pPr algn="ctr" eaLnBrk="1" hangingPunct="1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This tiny emperor shrimp is riding along on the back of a sea cucumber (a long worm-like starfish relative) while it crawls along a sandy bottom. The shrimp gets to travel around under the protection of its much larger  partner, and the sea cucumber doesn't seem to mind</a:t>
            </a: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endParaRPr lang="en-US" sz="1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7663" y="174625"/>
            <a:ext cx="8520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Emperor Shrimp &amp; Sea Cucumber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56225" y="1627188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commensalism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0688" y="5427663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8925" y="304800"/>
            <a:ext cx="811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Moray Eel &amp; Cleaner Fish</a:t>
            </a:r>
            <a:endParaRPr lang="en-US" altLang="en-US" sz="4000">
              <a:latin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1354138"/>
            <a:ext cx="3276600" cy="501967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9875" y="1603375"/>
            <a:ext cx="4284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This moray eel has a small fish cleaning between its teeth. The eel gets a clean mouth while the cleaner fish gets a nice meal.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30288" y="5121275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377950" y="38306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mutualism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" y="188913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Cattle &amp; Cattle Egrets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491163" y="1592263"/>
            <a:ext cx="33464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As these cattle walk around eating grass they stir</a:t>
            </a:r>
            <a:r>
              <a:rPr lang="en-US" altLang="en-US">
                <a:solidFill>
                  <a:srgbClr val="800080"/>
                </a:solidFill>
                <a:latin typeface="Skia" charset="0"/>
              </a:rPr>
              <a:t> 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up lots of insects. The egrets hang around and get a yummy meal of insects.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223963"/>
            <a:ext cx="5232400" cy="3538537"/>
          </a:xfrm>
          <a:prstGeom prst="rect">
            <a:avLst/>
          </a:prstGeo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56238" y="4803775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377950" y="5834063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commensalism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 l="11755"/>
          <a:stretch>
            <a:fillRect/>
          </a:stretch>
        </p:blipFill>
        <p:spPr bwMode="auto">
          <a:xfrm>
            <a:off x="238125" y="1116013"/>
            <a:ext cx="5140325" cy="3868737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" y="309563"/>
            <a:ext cx="811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Clown Fish &amp; Anemone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89575" y="1746250"/>
            <a:ext cx="34655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This clown fish swims in the anemone and gets protection, since its predators will get stung. The anemone is unaffected.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238750" y="51816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01713" y="5689600"/>
            <a:ext cx="252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commensalism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513" y="1476375"/>
            <a:ext cx="5526087" cy="367030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25488" y="147638"/>
            <a:ext cx="7675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Antelope &amp; Ox Bird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49250" y="1519238"/>
            <a:ext cx="23526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This ox bird hangs out on the antelope and gets a delicious meal of bugs living on the antelope. The antelope gets rid of parasites.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61950" y="564515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630863" y="57324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mutualism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8600" y="322263"/>
            <a:ext cx="8578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Loa Loa Worm &amp; Human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46063" y="1501775"/>
            <a:ext cx="26511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This worm infects human the blood stream and gets a nice warm safe home there. The </a:t>
            </a:r>
            <a:br>
              <a:rPr lang="en-US" altLang="en-US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human may go blind or have other complications as a result.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88" y="1328738"/>
            <a:ext cx="532606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61950" y="564515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630863" y="57324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parasitism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Goby and Alpheid Shrimp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25875" y="1338263"/>
            <a:ext cx="5118100" cy="3121025"/>
          </a:xfrm>
          <a:noFill/>
          <a:ln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60925" y="5791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88013" y="50498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mutualism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82563" y="1274763"/>
            <a:ext cx="3411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This alpheid shrimp (on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the right) uses its strong claws like a bulldozer to create a burrow in the  sand. The shrimp is nearly blind. It relies upon its partner, the sharp-eyed goby, to warn of danger. When a potential predator approaches, both animals disappear quickly into the burrow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pitchFamily="18" charset="0"/>
              </a:rPr>
              <a:t>Our goal for today is to answer these questions: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416175"/>
            <a:ext cx="7772400" cy="3679825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What is symbiosis?</a:t>
            </a:r>
          </a:p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What are the different kinds of symbiosis?</a:t>
            </a:r>
          </a:p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What are some examples of symbiosis?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Wrasse &amp; Batfish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1575" y="1052513"/>
            <a:ext cx="3619500" cy="4897437"/>
          </a:xfrm>
          <a:noFill/>
          <a:ln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304925"/>
            <a:ext cx="3352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Can you see the two cleaner wrasses are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removing parasites from a batfish? One of the wrasses has entered the gill slit of the batfish, and may even enter its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mouth in search of  food. The batfish gets a bath and the wrasse gets a meal.</a:t>
            </a:r>
          </a:p>
          <a:p>
            <a:endParaRPr lang="en-US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15913" y="5776913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69038" y="62103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mutualism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8113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Hummingbird Moth &amp; Flower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63" y="1981200"/>
            <a:ext cx="445135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49238" y="1966913"/>
            <a:ext cx="3825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</a:rPr>
              <a:t>This hummingbird moth is drinking the nectar of a flower. The flower gets pollinated (the moth brings pollen from other flowers) and the moth gets a tasty meal.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15913" y="5776913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43550" y="13192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mutualism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Times New Roman" pitchFamily="18" charset="0"/>
              </a:rPr>
              <a:t>Let’s Review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2489200"/>
            <a:ext cx="7772400" cy="2155825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What is symbiosis?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What are the different kinds of symbiosis?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Describe one example of each kind of symbiotic relationship.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771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Answer each of following questions on a sheet of lined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>
                <a:latin typeface="Times New Roman" pitchFamily="18" charset="0"/>
              </a:rPr>
              <a:t>What is symbiosis?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65338" y="2832100"/>
            <a:ext cx="5180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Skia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Skia" charset="0"/>
              </a:rPr>
            </a:br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the act of living together</a:t>
            </a:r>
            <a:endParaRPr lang="en-US" altLang="en-US" sz="4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Symbiosis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What it means: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marL="0" indent="0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Two organisms that live together</a:t>
            </a:r>
          </a:p>
          <a:p>
            <a:pPr marL="0" indent="0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Temporarily or for a longer time</a:t>
            </a:r>
          </a:p>
          <a:p>
            <a:pPr marL="0" indent="0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At least one of the organisms </a:t>
            </a:r>
            <a:br>
              <a:rPr lang="en-US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i="1">
                <a:solidFill>
                  <a:schemeClr val="tx2"/>
                </a:solidFill>
                <a:latin typeface="Times New Roman" pitchFamily="18" charset="0"/>
              </a:rPr>
              <a:t>benefits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 from the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689100"/>
          </a:xfrm>
        </p:spPr>
        <p:txBody>
          <a:bodyPr/>
          <a:lstStyle/>
          <a:p>
            <a:r>
              <a:rPr lang="en-US" sz="4800">
                <a:latin typeface="Times New Roman" pitchFamily="18" charset="0"/>
              </a:rPr>
              <a:t>What are the different kinds of symbiosis?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31800" y="2730500"/>
            <a:ext cx="19986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300">
                <a:solidFill>
                  <a:schemeClr val="accent1"/>
                </a:solidFill>
                <a:latin typeface="Times New Roman" pitchFamily="18" charset="0"/>
              </a:rPr>
              <a:t>Mutualism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35738" y="2690813"/>
            <a:ext cx="2667000" cy="685800"/>
          </a:xfrm>
        </p:spPr>
        <p:txBody>
          <a:bodyPr/>
          <a:lstStyle/>
          <a:p>
            <a:r>
              <a:rPr lang="en-US" sz="3300">
                <a:solidFill>
                  <a:srgbClr val="FF3300"/>
                </a:solidFill>
                <a:latin typeface="Times New Roman" pitchFamily="18" charset="0"/>
              </a:rPr>
              <a:t>Parasitism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608263" y="3054350"/>
            <a:ext cx="419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06738" y="2690813"/>
            <a:ext cx="3259137" cy="549275"/>
          </a:xfrm>
          <a:prstGeom prst="rect">
            <a:avLst/>
          </a:prstGeom>
          <a:solidFill>
            <a:srgbClr val="81AB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3000">
                <a:solidFill>
                  <a:schemeClr val="accent2"/>
                </a:solidFill>
                <a:latin typeface="Times New Roman" pitchFamily="18" charset="0"/>
              </a:rPr>
              <a:t>Commensalism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-33338" y="3395663"/>
            <a:ext cx="2932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1"/>
                </a:solidFill>
                <a:latin typeface="Times New Roman" pitchFamily="18" charset="0"/>
              </a:rPr>
              <a:t>both organisms </a:t>
            </a:r>
            <a:r>
              <a:rPr lang="en-US" altLang="en-US" sz="3200" b="1">
                <a:solidFill>
                  <a:schemeClr val="accent1"/>
                </a:solidFill>
                <a:latin typeface="Times New Roman" pitchFamily="18" charset="0"/>
              </a:rPr>
              <a:t>benefit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597650" y="3395663"/>
            <a:ext cx="25415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3200">
                <a:latin typeface="Times New Roman" pitchFamily="18" charset="0"/>
              </a:rPr>
              <a:t>one organism </a:t>
            </a:r>
            <a:r>
              <a:rPr lang="en-US" altLang="en-US" sz="3200" b="1">
                <a:latin typeface="Times New Roman" pitchFamily="18" charset="0"/>
              </a:rPr>
              <a:t>benefits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55988" y="3395663"/>
            <a:ext cx="2560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  <a:latin typeface="Times New Roman" pitchFamily="18" charset="0"/>
              </a:rPr>
              <a:t>one organism </a:t>
            </a:r>
            <a:r>
              <a:rPr lang="en-US" altLang="en-US" sz="3200" b="1">
                <a:solidFill>
                  <a:schemeClr val="accent2"/>
                </a:solidFill>
                <a:latin typeface="Times New Roman" pitchFamily="18" charset="0"/>
              </a:rPr>
              <a:t>benefits</a:t>
            </a:r>
            <a:endParaRPr lang="en-US" alt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36950" y="4475163"/>
            <a:ext cx="24003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  <a:latin typeface="Times New Roman" pitchFamily="18" charset="0"/>
              </a:rPr>
              <a:t>one organism is </a:t>
            </a:r>
            <a:r>
              <a:rPr lang="en-US" altLang="en-US" sz="3200" b="1">
                <a:solidFill>
                  <a:schemeClr val="accent2"/>
                </a:solidFill>
                <a:latin typeface="Times New Roman" pitchFamily="18" charset="0"/>
              </a:rPr>
              <a:t>unaffected</a:t>
            </a:r>
          </a:p>
          <a:p>
            <a:pPr algn="ctr"/>
            <a:endParaRPr lang="en-US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678613" y="4432300"/>
            <a:ext cx="23796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3200">
                <a:latin typeface="Times New Roman" pitchFamily="18" charset="0"/>
              </a:rPr>
              <a:t>one organism is </a:t>
            </a:r>
            <a:r>
              <a:rPr lang="en-US" altLang="en-US" sz="3200" b="1">
                <a:latin typeface="Times New Roman" pitchFamily="18" charset="0"/>
              </a:rPr>
              <a:t>harmed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build="p" autoUpdateAnimBg="0"/>
      <p:bldP spid="16391" grpId="0" animBg="1"/>
      <p:bldP spid="16390" grpId="0" animBg="1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3538" y="449263"/>
            <a:ext cx="82724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u="sng">
                <a:solidFill>
                  <a:schemeClr val="accent1"/>
                </a:solidFill>
              </a:rPr>
              <a:t>Mutualism</a:t>
            </a:r>
            <a:endParaRPr lang="en-US" sz="6000" u="sng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19526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</a:rPr>
              <a:t>Organism One           Organism Two</a:t>
            </a:r>
          </a:p>
        </p:txBody>
      </p:sp>
      <p:pic>
        <p:nvPicPr>
          <p:cNvPr id="32784" name="Picture 16" descr="j0424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75" y="2884488"/>
            <a:ext cx="3205163" cy="2757487"/>
          </a:xfrm>
          <a:prstGeom prst="rect">
            <a:avLst/>
          </a:prstGeom>
          <a:noFill/>
        </p:spPr>
      </p:pic>
      <p:pic>
        <p:nvPicPr>
          <p:cNvPr id="32785" name="Picture 17" descr="j0424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2820988"/>
            <a:ext cx="3205163" cy="275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067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u="sng">
                <a:solidFill>
                  <a:schemeClr val="accent2"/>
                </a:solidFill>
              </a:rPr>
              <a:t>Commensalism</a:t>
            </a:r>
          </a:p>
        </p:txBody>
      </p:sp>
      <p:pic>
        <p:nvPicPr>
          <p:cNvPr id="34822" name="Picture 6" descr="MCj043756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65475"/>
            <a:ext cx="3846513" cy="2371725"/>
          </a:xfrm>
          <a:prstGeom prst="rect">
            <a:avLst/>
          </a:prstGeom>
          <a:noFill/>
        </p:spPr>
      </p:pic>
      <p:pic>
        <p:nvPicPr>
          <p:cNvPr id="34824" name="Picture 8" descr="j0424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75" y="2884488"/>
            <a:ext cx="3205163" cy="2757487"/>
          </a:xfrm>
          <a:prstGeom prst="rect">
            <a:avLst/>
          </a:prstGeom>
          <a:noFill/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19526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</a:rPr>
              <a:t>Organism One           Organism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067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u="sng"/>
              <a:t>Parasitism</a:t>
            </a:r>
          </a:p>
        </p:txBody>
      </p:sp>
      <p:pic>
        <p:nvPicPr>
          <p:cNvPr id="35848" name="Picture 8" descr="j0424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2552700"/>
            <a:ext cx="2903538" cy="2730500"/>
          </a:xfrm>
          <a:prstGeom prst="rect">
            <a:avLst/>
          </a:prstGeom>
          <a:noFill/>
        </p:spPr>
      </p:pic>
      <p:pic>
        <p:nvPicPr>
          <p:cNvPr id="35849" name="Picture 9" descr="j0424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2487613"/>
            <a:ext cx="2990850" cy="2571750"/>
          </a:xfrm>
          <a:prstGeom prst="rect">
            <a:avLst/>
          </a:prstGeom>
          <a:noFill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0" y="18256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</a:rPr>
              <a:t>Organism One           Organism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613" y="1820863"/>
            <a:ext cx="5386387" cy="3594100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8925" y="352425"/>
            <a:ext cx="8578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Acacia Plant &amp; Ants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23863" y="1166813"/>
            <a:ext cx="3048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The ants lay eggs on acacia tree so they get a nice safe place for their eggs. The acacia covers the infected area with brown flesh (called a gall.) The plant has to use valuable resources to create the gall.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31775" y="5775325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symbiotic relationship is this?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789613" y="115887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parasitism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FF0000"/>
      </a:dk1>
      <a:lt1>
        <a:srgbClr val="CCFF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B8"/>
      </a:accent3>
      <a:accent4>
        <a:srgbClr val="DA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Skia"/>
        <a:ea typeface=""/>
        <a:cs typeface=""/>
      </a:majorFont>
      <a:minorFont>
        <a:latin typeface="Sk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HD:Jordan Applications:Microsoft Office 98:Templates:Blank Presentation</Template>
  <TotalTime>1184</TotalTime>
  <Words>753</Words>
  <Application>Microsoft Office PowerPoint</Application>
  <PresentationFormat>On-screen Show (4:3)</PresentationFormat>
  <Paragraphs>90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Symbiosis</vt:lpstr>
      <vt:lpstr>Our goal for today is to answer these questions:</vt:lpstr>
      <vt:lpstr>What is symbiosis?</vt:lpstr>
      <vt:lpstr>Symbiosis</vt:lpstr>
      <vt:lpstr>What are the different kinds of symbiosis?</vt:lpstr>
      <vt:lpstr>Slide 6</vt:lpstr>
      <vt:lpstr>Slide 7</vt:lpstr>
      <vt:lpstr>Slide 8</vt:lpstr>
      <vt:lpstr>Slide 9</vt:lpstr>
      <vt:lpstr>Anemone &amp; Anemone Fish</vt:lpstr>
      <vt:lpstr>Boxer Crab &amp; Anemones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Goby and Alpheid Shrimp</vt:lpstr>
      <vt:lpstr>Wrasse &amp; Batfish</vt:lpstr>
      <vt:lpstr>Hummingbird Moth &amp; Flower</vt:lpstr>
      <vt:lpstr>Let’s Review</vt:lpstr>
    </vt:vector>
  </TitlesOfParts>
  <Company>PAUSD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Symbiosis</dc:title>
  <dc:creator>Workstation</dc:creator>
  <cp:keywords/>
  <cp:lastModifiedBy>rkowaleski</cp:lastModifiedBy>
  <cp:revision>34</cp:revision>
  <dcterms:created xsi:type="dcterms:W3CDTF">2001-10-04T20:44:11Z</dcterms:created>
  <dcterms:modified xsi:type="dcterms:W3CDTF">2015-04-02T18:51:27Z</dcterms:modified>
</cp:coreProperties>
</file>